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771" r:id="rId2"/>
    <p:sldId id="829" r:id="rId3"/>
    <p:sldId id="830" r:id="rId4"/>
    <p:sldId id="831" r:id="rId5"/>
    <p:sldId id="828" r:id="rId6"/>
    <p:sldId id="832" r:id="rId7"/>
    <p:sldId id="833" r:id="rId8"/>
    <p:sldId id="82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097" autoAdjust="0"/>
  </p:normalViewPr>
  <p:slideViewPr>
    <p:cSldViewPr snapToGrid="0">
      <p:cViewPr varScale="1">
        <p:scale>
          <a:sx n="66" d="100"/>
          <a:sy n="66" d="100"/>
        </p:scale>
        <p:origin x="125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04/04/2025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6B279-32E7-BF15-FFA7-E32E29C022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77FA11-0378-A7F8-B0BA-10E98783BD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881632-5305-0E80-0554-C8E9C135B47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Одвајање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Начин на који се сакупљају и сортирају отпадни материјали одређује које се опције управљања отпадом могу накнадно користити, а посебно да ли су методе попут рециклирања материјала, биолошког третмана или термичке обраде изводљиве у погледу економске и еколошке одрживости. Постоје разни начини сакупљања отпада при чему се разликују два основна модела: раздвојено прикупљање отпада (сакупљање посебно издвојених фракција) и сакупљање не селектованог (мешаног) отпада. Сортирање или селекција (сепарација) чврстог отпада подразумева раздвајање одбачених материјала по врсти и саставу. Процедура (начин) раздвајања отпада првенствено зависи од врсте отпада (опасан/неопасан) и агрегатног стања (течно/чврсто). Раздвајање отпада врши се на месту настанка отпада. Лица која разврставају отпад морају да буду опремљена су одговарајућим личним заштитним средствима и оспособљена за управљање отпадом. Разликујемо примарну и секундарну селекцију отпада. Примарна селекција представља раздвајање компоненти отпада на извору, односно месту настанка, и прикупљање тако раздвојених фракција чврстог отпада, док секундарну селекцију чини централизовано раздвајање компоненти које се могу рециклирати из мешаног отпада. Примарна селекција, односно раздвајање појединих материјала на месту настајања је обично најлакши метод, али захтева ангажовање МСП-а. Предуслови за примарну селекцију отпада су простор за прихват, селекцију и складиштење отпада са контејнерима као и обука и кампања подизања свести међу запослених. Отпад треба раздвајати на месту настанка и сортирати према врстама отпада јер само одвојено сакупљени отпад може се искористити. Да би се отпад правилно одвојио, постоји одређена ознака боја канти/контејнера за поједине врсте отпада и то зелена боја - стакло и стаклене флаше, плава боја -папир и картон, црвена боја -опасни отпад (е-отпад), жута боја-пластични отпад, наранџаста боја-метал и сиво - смеђа боја-органски отпад.</a:t>
            </a:r>
            <a:endParaRPr lang="sr-Cyrl-RS" dirty="0"/>
          </a:p>
        </p:txBody>
      </p:sp>
      <p:sp>
        <p:nvSpPr>
          <p:cNvPr id="4" name="Slide Number Placeholder 3">
            <a:extLst>
              <a:ext uri="{FF2B5EF4-FFF2-40B4-BE49-F238E27FC236}">
                <a16:creationId xmlns:a16="http://schemas.microsoft.com/office/drawing/2014/main" id="{23779DE2-996A-3D2E-F1E6-7EEE5718B0D0}"/>
              </a:ext>
            </a:extLst>
          </p:cNvPr>
          <p:cNvSpPr>
            <a:spLocks noGrp="1"/>
          </p:cNvSpPr>
          <p:nvPr>
            <p:ph type="sldNum" sz="quarter" idx="5"/>
          </p:nvPr>
        </p:nvSpPr>
        <p:spPr/>
        <p:txBody>
          <a:bodyPr/>
          <a:lstStyle/>
          <a:p>
            <a:fld id="{BB92672C-6832-49AA-BBF4-194D57F3EB4A}" type="slidenum">
              <a:rPr lang="en-GB" smtClean="0"/>
              <a:t>2</a:t>
            </a:fld>
            <a:endParaRPr lang="en-GB"/>
          </a:p>
        </p:txBody>
      </p:sp>
    </p:spTree>
    <p:extLst>
      <p:ext uri="{BB962C8B-B14F-4D97-AF65-F5344CB8AC3E}">
        <p14:creationId xmlns:p14="http://schemas.microsoft.com/office/powerpoint/2010/main" val="2409656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89CA0-B9C1-C848-F555-599B3F8A95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5385A-BDCF-FDEC-C742-A37FA8273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C68F8B-435B-4B32-4874-ECD82C0A342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Рециклажа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је поновна прерада отпадних материјала у производном процесу за првобитну или другу намену. Рециклажа се често дефинише тако да обухвата и активности претварања отпада у енергију и биолошки третман. Из практичних разлога овде се користи ужа дефиниција по којој се рециклажа дефинише као поновно коришћење материјала из отпада (обично папира, стакла, метала и пластике). Рециклажа представља низ активности којима се смањује потрошња, односно рационализује коришћење природних ресурса и којима се смањује количина отпада за депоновање, чиме се продужава век коришћења санитарних депонија. Рециклажа је једнократно или вишекратно коришћење отпадног материјала као адекватне замене за комерцијални производ или као сировине у индустријским процесима. Рециклажом се остварују изузетно значајни технички, еколошки и економски ефекти. Неке врсте материјала се успешно рециклирају деценијама, посебно материјала код којих је висока потрошња енергије при изради из природних сировина, нпр. метала. Уштеда енергије при рециклирању метала је 60−95%, у зависности од врсте. Трошкови рециклаже зависе и од система сакупљања и сортирања који се примењује. За успешне програме рециклаже отпада неопходно је издвајање његових корисних компоненти и то на месту настанка отпада. Од свих компоненти комуналног чврстог отпада највише се рециклирају папир и картон, метали (највише алуминијум), стакло и пластика. Биоотпад чини 40% комуналног отпада. Остале компоненте овог отпада које се могу рециклирати су пластика (12,1%), папир и картон (13%), стакло (4,1%) и метали (5,2%). Мере за поновну употребу и рециклажу отпада: постепено увођење система раздвојеног сакупљања отпада; повећање типова отпада сакупљених у циљу рециклаже и поновне употребе; примена система за сакупљање отпадних уља и њихова рециклажа; рециклажа грађевинског отпада; искоришћење отпада са органским материјама, за прављење компоста, и других органских ђубрива (отпад из система за пречишћавање отпадних вода); поновна употреба и рециклажа посебно сортираних и раздвојених металних отпада за производњу чистих метала; рециклажа и поновна употреба растварача за директно поновно коришћење или за даљу продају; рециклажа и поновна употреба отпадног папира; рециклажа и поновна употреба отпада од гуме; рециклажа и поновна употреба отпадних уља у циљу поновне употребе или за даљу продају.</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a16="http://schemas.microsoft.com/office/drawing/2014/main" id="{8FF99BB1-A891-702E-8006-E81AD7363735}"/>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2263617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9C8F6-99B3-FB09-644E-03407180A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CE840-553F-0865-B8F9-32176BF289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0D4C3B-0EAE-0AFC-BF53-56F570EA393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Третман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обухвата операције поновног искоришћења или одлагања отпада. Физичко-хемијски третман отпада обухвата физичке, физичко-хемијске и хемијске процесе којима се умањују опасне карактеристике отпада или се отпад преводи из опасног у неопасан отпад у складу са најбоље доступним техникама. Биолошки третман отпада је процес разградње биоразградивог органског отпада (папир, картон, баштенски или кухињски отпад и др.) ради добијања корисних материјала за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кондиционирање</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земљишта (компост) и/или енергије (метан). Биоотпад је највећа појединачна компонента комуналног отпада, а такође се генерише у пољопривреди и индустрији. Компостирање представља најстарији и најприроднији начин рециклирања отпада. Технологија компостирања је дата у прилогу у водичу за компостирање. Искоришћавање енергије из отпада је суштински део модерног управљања отпадом. Последњих година отпад добија све већи интерес као опција за смањење зависности од увозних фосилних горива. Уопштено, енергија из отпада може се директно добити претварањем отпада у биогас, синтетички гас или топлоту. У термичком поступку трансформација отпада се одвија под дејством топлоте различитим поступцима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инсинерација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гасификација,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пиролиза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плазма процес) при чему се производи топлотна и електрична енергија. Спаљивање отпада масовним сагоревањем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инсинерација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је најчешћа технологија за поврат енергије, јер ова технологија прихвата широк спектар отпадних материјала (различите величине, извора и састава).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a16="http://schemas.microsoft.com/office/drawing/2014/main" id="{29E41BF2-913A-5DEA-8973-07330BB24C18}"/>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3593420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buNone/>
            </a:pPr>
            <a:r>
              <a:rPr lang="sr-Cyrl-RS" sz="1800" b="1" dirty="0">
                <a:effectLst/>
                <a:latin typeface="Calibri" panose="020F0502020204030204" pitchFamily="34" charset="0"/>
                <a:ea typeface="Times New Roman" panose="02020603050405020304" pitchFamily="18" charset="0"/>
                <a:cs typeface="Calibri" panose="020F0502020204030204" pitchFamily="34" charset="0"/>
              </a:rPr>
              <a:t>Правилно одлагање отпада:</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Депоновање неизбежно преосталог отпада представља последњи корак у хијерархији управљања отпадом. Иако је најнеповољнији тренутно је и најзаступљенији, због своје релативне једноставности и нижих трошкова. Правила депоновања опасног отпада донекле се разликују од депоновања комуналног отпада. Индустријски отпад који се генерише у току рада садржи опасан и неопасан отпад. Овај отпад настаје у производним и административним објектима у току замене неисправних или оштећених делова, у току редовног и ванредног ремонта и слично. Генерисани индустријски отпад се сакупља и односи на привремена складишта, до момента одношења на даљи третман од стране овлашћеног предузећа. Листа привредних субјеката који се баве сакупљањем, транспортом, складиштењем, третманом и одлагањем опасног и неопасаног отпада јавно је доступна преко националног регистра у области управљања отпадом. Увидом у ове регистре МСП-а могу наћи информације о привредним субјектима који имају дозволу за управљање отпадом, односно за сакупљање, транспорт, складиштење, третман и одлагање опасног и неопасаног отпада.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https://sepa.gov.rs/registri-u-oblasti-upravljanja-otpadom/</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738454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795D0-7D9A-DB2C-0ED0-AD47CF421E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148902-C802-4CA8-B716-8BD741DA1F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ABCE47-9301-A418-6B26-55CF512EC40F}"/>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4984FE43-E69A-277D-B487-60472A139179}"/>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2937637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13643-E0D7-7320-2D91-D0C11352AF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7EEA0B-66F1-CF88-B6DF-150D532848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B2632C-DDB8-48BF-D765-845943EF8D6C}"/>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id="{35D1F5AE-5776-38CB-27DE-F40D6BC49374}"/>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2334745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6" name="Footer Placeholder 5">
            <a:extLst>
              <a:ext uri="{FF2B5EF4-FFF2-40B4-BE49-F238E27FC236}">
                <a16:creationId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8" name="Footer Placeholder 7">
            <a:extLst>
              <a:ext uri="{FF2B5EF4-FFF2-40B4-BE49-F238E27FC236}">
                <a16:creationId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4" name="Footer Placeholder 3">
            <a:extLst>
              <a:ext uri="{FF2B5EF4-FFF2-40B4-BE49-F238E27FC236}">
                <a16:creationId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3" name="Footer Placeholder 2">
            <a:extLst>
              <a:ext uri="{FF2B5EF4-FFF2-40B4-BE49-F238E27FC236}">
                <a16:creationId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6" name="Footer Placeholder 5">
            <a:extLst>
              <a:ext uri="{FF2B5EF4-FFF2-40B4-BE49-F238E27FC236}">
                <a16:creationId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4/4/2025</a:t>
            </a:fld>
            <a:endParaRPr lang="en-US"/>
          </a:p>
        </p:txBody>
      </p:sp>
      <p:sp>
        <p:nvSpPr>
          <p:cNvPr id="6" name="Footer Placeholder 5">
            <a:extLst>
              <a:ext uri="{FF2B5EF4-FFF2-40B4-BE49-F238E27FC236}">
                <a16:creationId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4/4/2025</a:t>
            </a:fld>
            <a:endParaRPr lang="en-US"/>
          </a:p>
        </p:txBody>
      </p:sp>
      <p:sp>
        <p:nvSpPr>
          <p:cNvPr id="5" name="Footer Placeholder 4">
            <a:extLst>
              <a:ext uri="{FF2B5EF4-FFF2-40B4-BE49-F238E27FC236}">
                <a16:creationId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epa.gov.rs/registri-u-oblasti-upravljanja-otpad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pthinktank.eu/2017/09/26/turning-waste-into-a-resource/" TargetMode="External"/><Relationship Id="rId2" Type="http://schemas.openxmlformats.org/officeDocument/2006/relationships/hyperlink" Target="https://www.slideegg.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val="4102479390"/>
                    </a:ext>
                  </a:extLst>
                </a:gridCol>
                <a:gridCol w="2802601">
                  <a:extLst>
                    <a:ext uri="{9D8B030D-6E8A-4147-A177-3AD203B41FA5}">
                      <a16:colId xmlns:a16="http://schemas.microsoft.com/office/drawing/2014/main" val="3985209847"/>
                    </a:ext>
                  </a:extLst>
                </a:gridCol>
                <a:gridCol w="7090124">
                  <a:extLst>
                    <a:ext uri="{9D8B030D-6E8A-4147-A177-3AD203B41FA5}">
                      <a16:colId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1 Рециклажа и смањење отпада</a:t>
            </a:r>
          </a:p>
          <a:p>
            <a:pPr algn="ctr">
              <a:lnSpc>
                <a:spcPct val="150000"/>
              </a:lnSpc>
            </a:pPr>
            <a:r>
              <a:rPr lang="ru-RU" sz="2800" dirty="0">
                <a:solidFill>
                  <a:srgbClr val="008000"/>
                </a:solidFill>
              </a:rPr>
              <a:t>Рециклажа и одлагање отпада</a:t>
            </a:r>
          </a:p>
        </p:txBody>
      </p:sp>
      <p:graphicFrame>
        <p:nvGraphicFramePr>
          <p:cNvPr id="4" name="Table 3">
            <a:extLst>
              <a:ext uri="{FF2B5EF4-FFF2-40B4-BE49-F238E27FC236}">
                <a16:creationId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val="3222544936"/>
                    </a:ext>
                  </a:extLst>
                </a:gridCol>
                <a:gridCol w="2625734">
                  <a:extLst>
                    <a:ext uri="{9D8B030D-6E8A-4147-A177-3AD203B41FA5}">
                      <a16:colId xmlns:a16="http://schemas.microsoft.com/office/drawing/2014/main" val="2492690819"/>
                    </a:ext>
                  </a:extLst>
                </a:gridCol>
                <a:gridCol w="4376222">
                  <a:extLst>
                    <a:ext uri="{9D8B030D-6E8A-4147-A177-3AD203B41FA5}">
                      <a16:colId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1352F-FE3A-D92C-E0FB-7DA163991BD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0F234BE7-0681-FB0D-822B-44F33FB45624}"/>
              </a:ext>
            </a:extLst>
          </p:cNvPr>
          <p:cNvSpPr txBox="1"/>
          <p:nvPr/>
        </p:nvSpPr>
        <p:spPr>
          <a:xfrm>
            <a:off x="334161" y="833384"/>
            <a:ext cx="11623377" cy="5940088"/>
          </a:xfrm>
          <a:prstGeom prst="rect">
            <a:avLst/>
          </a:prstGeom>
          <a:noFill/>
        </p:spPr>
        <p:txBody>
          <a:bodyPr wrap="square">
            <a:spAutoFit/>
          </a:bodyPr>
          <a:lstStyle/>
          <a:p>
            <a:pPr algn="just"/>
            <a:r>
              <a:rPr lang="sr-Cyrl-RS" sz="2000" b="1" dirty="0"/>
              <a:t>Раздвајање/ сепарација отпада</a:t>
            </a:r>
          </a:p>
          <a:p>
            <a:pPr algn="just"/>
            <a:endParaRPr lang="sr-Cyrl-RS" sz="2000" b="1" dirty="0"/>
          </a:p>
          <a:p>
            <a:pPr marL="342900" indent="-342900" algn="just">
              <a:buFont typeface="Wingdings" panose="05000000000000000000" pitchFamily="2" charset="2"/>
              <a:buChar char="§"/>
            </a:pPr>
            <a:r>
              <a:rPr lang="ru-RU" sz="2000" dirty="0"/>
              <a:t>Сортирање или селекција (сепарација) чврстог отпада подразумева раздвајање одбачених материјала по врсти и саставу. </a:t>
            </a:r>
          </a:p>
          <a:p>
            <a:pPr marL="342900" indent="-342900" algn="just">
              <a:buFont typeface="Wingdings" panose="05000000000000000000" pitchFamily="2" charset="2"/>
              <a:buChar char="§"/>
            </a:pPr>
            <a:r>
              <a:rPr lang="ru-RU" sz="2000" dirty="0"/>
              <a:t>Процедура (начин) раздвајања отпада првенствено зависи од врсте отпада (опасан/неопасан) и агрегатног стања (течно/чврсто). </a:t>
            </a:r>
          </a:p>
          <a:p>
            <a:pPr marL="342900" indent="-342900" algn="just">
              <a:buFont typeface="Wingdings" panose="05000000000000000000" pitchFamily="2" charset="2"/>
              <a:buChar char="q"/>
            </a:pPr>
            <a:r>
              <a:rPr lang="ru-RU" sz="2000" dirty="0"/>
              <a:t>Примарна селекција отпада - раздвајање отпада на месту настанка отпада. Предуслови за примарну селекцију су простор за прихват и складиштење отпада и </a:t>
            </a:r>
            <a:r>
              <a:rPr lang="ru-RU" sz="2000" b="1" dirty="0">
                <a:solidFill>
                  <a:srgbClr val="00B0F0"/>
                </a:solidFill>
              </a:rPr>
              <a:t>контејнери/канте за различите врсте отпада </a:t>
            </a:r>
            <a:r>
              <a:rPr lang="ru-RU" sz="2000" dirty="0"/>
              <a:t>као и реализована обука и кампања подизања свести запослених.</a:t>
            </a:r>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endParaRPr lang="ru-RU" sz="2000" dirty="0"/>
          </a:p>
          <a:p>
            <a:pPr marL="342900" indent="-342900">
              <a:buFont typeface="Wingdings" panose="05000000000000000000" pitchFamily="2" charset="2"/>
              <a:buChar char="q"/>
            </a:pPr>
            <a:r>
              <a:rPr lang="ru-RU" sz="2000" dirty="0"/>
              <a:t>Секундарна селекцију отпада - централизовано раздвајање компоненти мешаног отпада које се могу рециклирати</a:t>
            </a:r>
          </a:p>
        </p:txBody>
      </p:sp>
      <p:graphicFrame>
        <p:nvGraphicFramePr>
          <p:cNvPr id="4" name="Table 3">
            <a:extLst>
              <a:ext uri="{FF2B5EF4-FFF2-40B4-BE49-F238E27FC236}">
                <a16:creationId xmlns:a16="http://schemas.microsoft.com/office/drawing/2014/main" id="{53CF32B6-F0E0-1C38-13A6-F81EE924E3E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grpSp>
        <p:nvGrpSpPr>
          <p:cNvPr id="6" name="Group 5">
            <a:extLst>
              <a:ext uri="{FF2B5EF4-FFF2-40B4-BE49-F238E27FC236}">
                <a16:creationId xmlns:a16="http://schemas.microsoft.com/office/drawing/2014/main" id="{33372E9A-847A-E51D-5B38-5F0C7174E92F}"/>
              </a:ext>
            </a:extLst>
          </p:cNvPr>
          <p:cNvGrpSpPr/>
          <p:nvPr/>
        </p:nvGrpSpPr>
        <p:grpSpPr>
          <a:xfrm>
            <a:off x="974654" y="3896026"/>
            <a:ext cx="10689632" cy="1909402"/>
            <a:chOff x="809168" y="1885950"/>
            <a:chExt cx="10689632" cy="1909402"/>
          </a:xfrm>
        </p:grpSpPr>
        <p:pic>
          <p:nvPicPr>
            <p:cNvPr id="1030" name="Picture 6">
              <a:extLst>
                <a:ext uri="{FF2B5EF4-FFF2-40B4-BE49-F238E27FC236}">
                  <a16:creationId xmlns:a16="http://schemas.microsoft.com/office/drawing/2014/main" id="{3161FD99-4CE0-CFBD-BFD1-2CE9A1991F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168" y="1885950"/>
              <a:ext cx="1297706"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2363E99C-4D4F-6ADF-75B6-4342188654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36104" y="1885950"/>
              <a:ext cx="1274619"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1A0E540-3115-80C7-5BB5-8E0EE529337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52078" y="1966552"/>
              <a:ext cx="1341582"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62920863-D54B-1128-602C-2AF0D798FC1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5009" y="1885950"/>
              <a:ext cx="1230744"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16406795-88E7-BA17-CFC7-DFAEDFE23FC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77730" y="1885950"/>
              <a:ext cx="1353125"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a:extLst>
                <a:ext uri="{FF2B5EF4-FFF2-40B4-BE49-F238E27FC236}">
                  <a16:creationId xmlns:a16="http://schemas.microsoft.com/office/drawing/2014/main" id="{8A44EF33-2B53-10D8-8DC7-03EAB7E68CB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57218" y="1885950"/>
              <a:ext cx="1341582" cy="18288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55849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2CF65-5381-9D5E-39BA-3B020394655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5A26BE8-670F-E3E7-CFBA-BCFB18922F3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6" name="TextBox 5">
            <a:extLst>
              <a:ext uri="{FF2B5EF4-FFF2-40B4-BE49-F238E27FC236}">
                <a16:creationId xmlns:a16="http://schemas.microsoft.com/office/drawing/2014/main" id="{BB6F400F-0254-9F33-0C3B-BF3BB2582D19}"/>
              </a:ext>
            </a:extLst>
          </p:cNvPr>
          <p:cNvSpPr txBox="1"/>
          <p:nvPr/>
        </p:nvSpPr>
        <p:spPr>
          <a:xfrm>
            <a:off x="334162" y="1351508"/>
            <a:ext cx="11623376" cy="4154984"/>
          </a:xfrm>
          <a:prstGeom prst="rect">
            <a:avLst/>
          </a:prstGeom>
          <a:noFill/>
        </p:spPr>
        <p:txBody>
          <a:bodyPr wrap="square">
            <a:spAutoFit/>
          </a:bodyPr>
          <a:lstStyle/>
          <a:p>
            <a:pPr marL="342900" indent="-342900" algn="just">
              <a:buFont typeface="Wingdings" panose="05000000000000000000" pitchFamily="2" charset="2"/>
              <a:buChar char="q"/>
            </a:pPr>
            <a:r>
              <a:rPr lang="ru-RU" sz="2400" b="1" dirty="0"/>
              <a:t>Рециклажа</a:t>
            </a:r>
            <a:r>
              <a:rPr lang="ru-RU" sz="2400" dirty="0"/>
              <a:t> је поновна прерада отпадних материјала у производном процесу за првобитну или другу намену.</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b="1" dirty="0"/>
              <a:t>Рециклажа</a:t>
            </a:r>
            <a:r>
              <a:rPr lang="ru-RU" sz="2400" dirty="0"/>
              <a:t> обухвата и активности претварања отпада у енергију и биолошки третман отпада (компостирање). </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dirty="0"/>
              <a:t>Највише се рециклирају папир и картон, метали (посебно алуминијум), стакло и пластика. </a:t>
            </a:r>
          </a:p>
          <a:p>
            <a:pPr marL="342900" indent="-342900" algn="just">
              <a:buFont typeface="Wingdings" panose="05000000000000000000" pitchFamily="2" charset="2"/>
              <a:buChar char="q"/>
            </a:pPr>
            <a:endParaRPr lang="ru-RU" sz="2400" dirty="0"/>
          </a:p>
          <a:p>
            <a:pPr marL="342900" indent="-342900" algn="just">
              <a:buFont typeface="Wingdings" panose="05000000000000000000" pitchFamily="2" charset="2"/>
              <a:buChar char="q"/>
            </a:pPr>
            <a:r>
              <a:rPr lang="ru-RU" sz="2400" dirty="0"/>
              <a:t>Предуслов за рециклажу је постепено увођење система раздвојеног сакупљања отпада.</a:t>
            </a:r>
          </a:p>
        </p:txBody>
      </p:sp>
    </p:spTree>
    <p:extLst>
      <p:ext uri="{BB962C8B-B14F-4D97-AF65-F5344CB8AC3E}">
        <p14:creationId xmlns:p14="http://schemas.microsoft.com/office/powerpoint/2010/main" val="391391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7D1DD-619D-33BF-864D-406C8A57BF66}"/>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0846828-8B3E-17BD-C103-C9011598D45B}"/>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3" name="TextBox 2">
            <a:extLst>
              <a:ext uri="{FF2B5EF4-FFF2-40B4-BE49-F238E27FC236}">
                <a16:creationId xmlns:a16="http://schemas.microsoft.com/office/drawing/2014/main" id="{F0F2A17F-AEBE-F751-786F-E24667458A0D}"/>
              </a:ext>
            </a:extLst>
          </p:cNvPr>
          <p:cNvSpPr txBox="1"/>
          <p:nvPr/>
        </p:nvSpPr>
        <p:spPr>
          <a:xfrm>
            <a:off x="284311" y="965359"/>
            <a:ext cx="11673227" cy="5509200"/>
          </a:xfrm>
          <a:prstGeom prst="rect">
            <a:avLst/>
          </a:prstGeom>
          <a:noFill/>
        </p:spPr>
        <p:txBody>
          <a:bodyPr wrap="square">
            <a:spAutoFit/>
          </a:bodyPr>
          <a:lstStyle/>
          <a:p>
            <a:pPr algn="just"/>
            <a:r>
              <a:rPr lang="ru-RU" sz="2200" b="1" dirty="0"/>
              <a:t>Третман отпада </a:t>
            </a:r>
            <a:r>
              <a:rPr lang="ru-RU" sz="2200" dirty="0"/>
              <a:t>обухвата операције поновног искоришћења или одлагања отпада. </a:t>
            </a:r>
          </a:p>
          <a:p>
            <a:pPr algn="just"/>
            <a:endParaRPr lang="ru-RU" sz="2200" dirty="0"/>
          </a:p>
          <a:p>
            <a:pPr marL="342900" indent="-342900" algn="just">
              <a:buFont typeface="Wingdings" panose="05000000000000000000" pitchFamily="2" charset="2"/>
              <a:buChar char="§"/>
            </a:pPr>
            <a:r>
              <a:rPr lang="ru-RU" sz="2200" dirty="0"/>
              <a:t>Физичко-хемијски третман отпада обухвата физичке, физичко-хемијске и хемијске процесе којима се умањују опасне карактеристике отпада или се отпад преводи из опасног у неопасан отпад у складу са најбоље доступним техникама. </a:t>
            </a:r>
          </a:p>
          <a:p>
            <a:pPr marL="342900" indent="-342900" algn="just">
              <a:buFont typeface="Wingdings" panose="05000000000000000000" pitchFamily="2" charset="2"/>
              <a:buChar char="§"/>
            </a:pPr>
            <a:r>
              <a:rPr lang="ru-RU" sz="2200" dirty="0"/>
              <a:t>Биолошки третман отпада је процес разградње биоразградивог органског отпада (папир, картон, баштенски или кухињски отпад и др.) ради добијања корисних материјала за кондиционирање земљишта (компост) и/или енергије (метан). </a:t>
            </a:r>
          </a:p>
          <a:p>
            <a:endParaRPr lang="ru-RU" sz="2200" dirty="0"/>
          </a:p>
          <a:p>
            <a:pPr algn="just"/>
            <a:r>
              <a:rPr lang="ru-RU" sz="2200" dirty="0"/>
              <a:t>Биоразградив органски отпада  је највећа појединачна компонента комуналног и комерцијалног отпада (40%). Компостирање биоотпада је најстарији и најприроднији начин рециклирања отпада. </a:t>
            </a:r>
          </a:p>
          <a:p>
            <a:endParaRPr lang="ru-RU" sz="2200" dirty="0"/>
          </a:p>
          <a:p>
            <a:r>
              <a:rPr lang="ru-RU" sz="2200" dirty="0"/>
              <a:t>Технологија компостирања изложена у водичу за компостирање. </a:t>
            </a:r>
          </a:p>
          <a:p>
            <a:endParaRPr lang="ru-RU" sz="2200" dirty="0"/>
          </a:p>
          <a:p>
            <a:r>
              <a:rPr lang="ru-RU" sz="2200" dirty="0"/>
              <a:t>Искоришћавање енергије из отпада: претварање отпада у биогас или топлоту. </a:t>
            </a:r>
          </a:p>
        </p:txBody>
      </p:sp>
    </p:spTree>
    <p:extLst>
      <p:ext uri="{BB962C8B-B14F-4D97-AF65-F5344CB8AC3E}">
        <p14:creationId xmlns:p14="http://schemas.microsoft.com/office/powerpoint/2010/main" val="138055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E56B8-5962-4E29-7D31-FF3CE9F7200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F84F4CE-F4D7-F8B1-7945-23815217EBBF}"/>
              </a:ext>
            </a:extLst>
          </p:cNvPr>
          <p:cNvGraphicFramePr>
            <a:graphicFrameLocks noGrp="1"/>
          </p:cNvGraphicFramePr>
          <p:nvPr>
            <p:extLst>
              <p:ext uri="{D42A27DB-BD31-4B8C-83A1-F6EECF244321}">
                <p14:modId xmlns:p14="http://schemas.microsoft.com/office/powerpoint/2010/main" val="1436406151"/>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6" name="TextBox 5">
            <a:extLst>
              <a:ext uri="{FF2B5EF4-FFF2-40B4-BE49-F238E27FC236}">
                <a16:creationId xmlns:a16="http://schemas.microsoft.com/office/drawing/2014/main" id="{44BDF89B-D85D-CD47-27C7-23C68B556FBF}"/>
              </a:ext>
            </a:extLst>
          </p:cNvPr>
          <p:cNvSpPr txBox="1"/>
          <p:nvPr/>
        </p:nvSpPr>
        <p:spPr>
          <a:xfrm>
            <a:off x="334162" y="1244807"/>
            <a:ext cx="11623376" cy="4893647"/>
          </a:xfrm>
          <a:prstGeom prst="rect">
            <a:avLst/>
          </a:prstGeom>
          <a:noFill/>
        </p:spPr>
        <p:txBody>
          <a:bodyPr wrap="square">
            <a:spAutoFit/>
          </a:bodyPr>
          <a:lstStyle/>
          <a:p>
            <a:r>
              <a:rPr lang="sr-Cyrl-RS" sz="2400" b="1" dirty="0"/>
              <a:t>Одлагање отпада</a:t>
            </a:r>
          </a:p>
          <a:p>
            <a:endParaRPr lang="sr-Cyrl-RS" sz="2400" b="1" dirty="0"/>
          </a:p>
          <a:p>
            <a:pPr marL="285750" indent="-285750">
              <a:buFont typeface="Wingdings" panose="05000000000000000000" pitchFamily="2" charset="2"/>
              <a:buChar char="§"/>
            </a:pPr>
            <a:r>
              <a:rPr lang="ru-RU" sz="2400" dirty="0"/>
              <a:t>Последњи корак у хијерархији управљања отпадом.</a:t>
            </a:r>
          </a:p>
          <a:p>
            <a:pPr marL="285750" indent="-285750">
              <a:buFont typeface="Wingdings" panose="05000000000000000000" pitchFamily="2" charset="2"/>
              <a:buChar char="§"/>
            </a:pPr>
            <a:endParaRPr lang="ru-RU" sz="2400" dirty="0"/>
          </a:p>
          <a:p>
            <a:pPr marL="285750" indent="-285750" algn="just">
              <a:buFont typeface="Wingdings" panose="05000000000000000000" pitchFamily="2" charset="2"/>
              <a:buChar char="§"/>
            </a:pPr>
            <a:r>
              <a:rPr lang="ru-RU" sz="2400" dirty="0"/>
              <a:t>Тренутно је најзаступљенији облик управљања отпадом, због једноставности и нижих трошкова. </a:t>
            </a:r>
          </a:p>
          <a:p>
            <a:pPr marL="285750" indent="-285750" algn="just">
              <a:buFont typeface="Wingdings" panose="05000000000000000000" pitchFamily="2" charset="2"/>
              <a:buChar char="§"/>
            </a:pPr>
            <a:endParaRPr lang="ru-RU" sz="2400" dirty="0"/>
          </a:p>
          <a:p>
            <a:pPr marL="285750" indent="-285750" algn="just">
              <a:buFont typeface="Wingdings" panose="05000000000000000000" pitchFamily="2" charset="2"/>
              <a:buChar char="§"/>
            </a:pPr>
            <a:r>
              <a:rPr lang="ru-RU" sz="2400" dirty="0"/>
              <a:t>Депоновање комуналног и индустријског отпада регулисано је прописима.  Листа привредних субјеката који имају лиценцу за сакупљање, транспорт, складиштење, третман и одлагање опасног и неопасаног отпада јавно је доступна на линку:</a:t>
            </a:r>
          </a:p>
          <a:p>
            <a:pPr marL="285750" indent="-285750" algn="just">
              <a:buFont typeface="Wingdings" panose="05000000000000000000" pitchFamily="2" charset="2"/>
              <a:buChar char="§"/>
            </a:pPr>
            <a:endParaRPr lang="ru-RU" sz="2400" dirty="0"/>
          </a:p>
          <a:p>
            <a:pPr lvl="1"/>
            <a:r>
              <a:rPr lang="ru-RU" sz="2400" dirty="0">
                <a:hlinkClick r:id="rId3"/>
              </a:rPr>
              <a:t>https://sepa.gov.rs/registri-u-oblasti-upravljanja-otpadom/</a:t>
            </a:r>
            <a:endParaRPr lang="ru-RU" sz="2400" dirty="0"/>
          </a:p>
          <a:p>
            <a:endParaRPr lang="sr-Cyrl-RS" sz="2400" dirty="0"/>
          </a:p>
        </p:txBody>
      </p:sp>
    </p:spTree>
    <p:extLst>
      <p:ext uri="{BB962C8B-B14F-4D97-AF65-F5344CB8AC3E}">
        <p14:creationId xmlns:p14="http://schemas.microsoft.com/office/powerpoint/2010/main" val="2618596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052A1-21B8-B337-B771-74980C3E604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8745366-091C-C24E-569D-663FE237979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3C90CF74-3276-4E22-7708-9A934914F3F6}"/>
              </a:ext>
            </a:extLst>
          </p:cNvPr>
          <p:cNvSpPr txBox="1"/>
          <p:nvPr/>
        </p:nvSpPr>
        <p:spPr>
          <a:xfrm>
            <a:off x="334160" y="785406"/>
            <a:ext cx="11623377" cy="5632311"/>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a:t>
            </a:r>
            <a:endParaRPr lang="en-US" sz="2000" b="1" dirty="0"/>
          </a:p>
          <a:p>
            <a:pPr lvl="1" algn="just"/>
            <a:r>
              <a:rPr lang="ru-RU" sz="2000" kern="100" dirty="0">
                <a:effectLst/>
                <a:ea typeface="Times New Roman" panose="02020603050405020304" pitchFamily="18" charset="0"/>
                <a:cs typeface="Calibri" panose="020F0502020204030204" pitchFamily="34" charset="0"/>
              </a:rPr>
              <a:t>Примери добре праксе за раздвајање/Сепарацију отпада:</a:t>
            </a:r>
          </a:p>
          <a:p>
            <a:pPr marL="914400" lvl="1" indent="-457200" algn="just">
              <a:buFont typeface="+mj-lt"/>
              <a:buAutoNum type="arabicParenR"/>
            </a:pPr>
            <a:r>
              <a:rPr lang="ru-RU" sz="2000" kern="100" dirty="0">
                <a:effectLst/>
                <a:ea typeface="Times New Roman" panose="02020603050405020304" pitchFamily="18" charset="0"/>
                <a:cs typeface="Calibri" panose="020F0502020204030204" pitchFamily="34" charset="0"/>
              </a:rPr>
              <a:t>Систем одвајања и рециклаже отпада у погонима за производњу хране-Нестле – Nestlé Швајцарска</a:t>
            </a:r>
          </a:p>
          <a:p>
            <a:pPr lvl="1" algn="just"/>
            <a:r>
              <a:rPr lang="ru-RU" sz="2000" kern="100" dirty="0">
                <a:effectLst/>
                <a:ea typeface="Times New Roman" panose="02020603050405020304" pitchFamily="18" charset="0"/>
                <a:cs typeface="Calibri" panose="020F0502020204030204" pitchFamily="34" charset="0"/>
              </a:rPr>
              <a:t>Примери добре праксе за рециклажу:</a:t>
            </a:r>
          </a:p>
          <a:p>
            <a:pPr marL="914400" lvl="1" indent="-457200" algn="just">
              <a:buFont typeface="+mj-lt"/>
              <a:buAutoNum type="arabicParenR" startAt="2"/>
            </a:pPr>
            <a:r>
              <a:rPr lang="ru-RU" sz="2000" kern="100" dirty="0">
                <a:effectLst/>
                <a:ea typeface="Times New Roman" panose="02020603050405020304" pitchFamily="18" charset="0"/>
                <a:cs typeface="Calibri" panose="020F0502020204030204" pitchFamily="34" charset="0"/>
              </a:rPr>
              <a:t>Систем за рециклажу пластичне амбалаже L'Oréal Француска</a:t>
            </a:r>
          </a:p>
          <a:p>
            <a:pPr marL="914400" lvl="1" indent="-457200" algn="just">
              <a:buFont typeface="+mj-lt"/>
              <a:buAutoNum type="arabicParenR" startAt="2"/>
            </a:pPr>
            <a:r>
              <a:rPr lang="ru-RU" sz="2000" kern="100" dirty="0">
                <a:effectLst/>
                <a:ea typeface="Times New Roman" panose="02020603050405020304" pitchFamily="18" charset="0"/>
                <a:cs typeface="Calibri" panose="020F0502020204030204" pitchFamily="34" charset="0"/>
              </a:rPr>
              <a:t>Рециклажа отпада из производње - KNAUF Insulation Северна Македонија</a:t>
            </a:r>
          </a:p>
          <a:p>
            <a:pPr lvl="1" algn="just"/>
            <a:r>
              <a:rPr lang="ru-RU" sz="2000" kern="100" dirty="0">
                <a:effectLst/>
                <a:ea typeface="Times New Roman" panose="02020603050405020304" pitchFamily="18" charset="0"/>
                <a:cs typeface="Calibri" panose="020F0502020204030204" pitchFamily="34" charset="0"/>
              </a:rPr>
              <a:t>Примери добре праксе за одлагање отпада:</a:t>
            </a:r>
          </a:p>
          <a:p>
            <a:pPr marL="914400" lvl="1" indent="-457200" algn="just">
              <a:buFont typeface="+mj-lt"/>
              <a:buAutoNum type="arabicParenR" startAt="4"/>
            </a:pPr>
            <a:r>
              <a:rPr lang="ru-RU" sz="2000" kern="100" dirty="0">
                <a:effectLst/>
                <a:ea typeface="Times New Roman" panose="02020603050405020304" pitchFamily="18" charset="0"/>
                <a:cs typeface="Calibri" panose="020F0502020204030204" pitchFamily="34" charset="0"/>
              </a:rPr>
              <a:t>Одвајање отпада на извору и преусмеравање у центре за рециклажу-Siemens AG Немачка</a:t>
            </a:r>
          </a:p>
          <a:p>
            <a:pPr marL="914400" lvl="1" indent="-457200" algn="just">
              <a:buFont typeface="+mj-lt"/>
              <a:buAutoNum type="arabicParenR" startAt="4"/>
            </a:pPr>
            <a:r>
              <a:rPr lang="ru-RU" sz="2000" kern="100" dirty="0">
                <a:effectLst/>
                <a:ea typeface="Times New Roman" panose="02020603050405020304" pitchFamily="18" charset="0"/>
                <a:cs typeface="Calibri" panose="020F0502020204030204" pitchFamily="34" charset="0"/>
              </a:rPr>
              <a:t>Аутоматизовани систем за сакупљање, одвајање и рециклажу е-отпада -EVN Македонија</a:t>
            </a:r>
            <a:endParaRPr lang="sr-Cyrl-RS" sz="2000" kern="100" dirty="0">
              <a:effectLst/>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
            </a:pPr>
            <a:endParaRPr lang="ru-RU" sz="2000" b="1" dirty="0"/>
          </a:p>
          <a:p>
            <a:pPr marL="342900" indent="-342900" algn="just">
              <a:buFont typeface="Wingdings" panose="05000000000000000000" pitchFamily="2" charset="2"/>
              <a:buChar char="§"/>
            </a:pPr>
            <a:r>
              <a:rPr lang="ru-RU" sz="2000" b="1" dirty="0"/>
              <a:t>Анализа мера и препорука за смањење отпада и рециклажу из кратког водича за озелењавање пословања.</a:t>
            </a:r>
          </a:p>
          <a:p>
            <a:pPr marL="342900" indent="-342900" algn="just">
              <a:buFont typeface="Wingdings" panose="05000000000000000000" pitchFamily="2" charset="2"/>
              <a:buChar char="§"/>
            </a:pPr>
            <a:endParaRPr lang="sr-Cyrl-RS" sz="20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259954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19B69-2E36-A9B3-2FD9-6FD4A2C985C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F81510-81E9-52F6-F8CE-BA83567C09B8}"/>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dirty="0">
                          <a:solidFill>
                            <a:srgbClr val="009900"/>
                          </a:solidFill>
                        </a:rPr>
                        <a:t>Сесија 3 Рециклажа и одлагање отпада</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2" name="TextBox 1">
            <a:extLst>
              <a:ext uri="{FF2B5EF4-FFF2-40B4-BE49-F238E27FC236}">
                <a16:creationId xmlns:a16="http://schemas.microsoft.com/office/drawing/2014/main" id="{05A0326F-909F-DB3F-4D10-0019A859A325}"/>
              </a:ext>
            </a:extLst>
          </p:cNvPr>
          <p:cNvSpPr txBox="1"/>
          <p:nvPr/>
        </p:nvSpPr>
        <p:spPr>
          <a:xfrm>
            <a:off x="334161" y="1494942"/>
            <a:ext cx="11623377" cy="2308324"/>
          </a:xfrm>
          <a:prstGeom prst="rect">
            <a:avLst/>
          </a:prstGeom>
          <a:noFill/>
        </p:spPr>
        <p:txBody>
          <a:bodyPr wrap="square">
            <a:spAutoFit/>
          </a:bodyPr>
          <a:lstStyle/>
          <a:p>
            <a:endParaRPr lang="ru-RU" sz="2400" dirty="0"/>
          </a:p>
          <a:p>
            <a:pPr marL="285750" indent="-28575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r>
              <a:rPr lang="ru-RU" sz="2400" dirty="0"/>
              <a:t>Попуњавање делова обрасца: </a:t>
            </a:r>
          </a:p>
          <a:p>
            <a:pPr marL="285750" indent="-285750">
              <a:buFont typeface="Wingdings" panose="05000000000000000000" pitchFamily="2" charset="2"/>
              <a:buChar char="q"/>
            </a:pPr>
            <a:endParaRPr lang="ru-RU" sz="2400" dirty="0"/>
          </a:p>
          <a:p>
            <a:pPr marL="742950" lvl="1" indent="-285750" algn="just">
              <a:buFont typeface="Courier New" panose="02070309020205020404" pitchFamily="49" charset="0"/>
              <a:buChar char="o"/>
            </a:pPr>
            <a:r>
              <a:rPr lang="ru-RU" sz="2400" dirty="0"/>
              <a:t>IIIa Ситуациона анализа отпада у привредном субјекту- Одређивање структуре хијерархије отпада унутар привредног субјекта.</a:t>
            </a:r>
          </a:p>
        </p:txBody>
      </p:sp>
    </p:spTree>
    <p:extLst>
      <p:ext uri="{BB962C8B-B14F-4D97-AF65-F5344CB8AC3E}">
        <p14:creationId xmlns:p14="http://schemas.microsoft.com/office/powerpoint/2010/main" val="2590676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7E605A6-5450-7730-54CB-727A56B1F016}"/>
              </a:ext>
            </a:extLst>
          </p:cNvPr>
          <p:cNvGraphicFramePr>
            <a:graphicFrameLocks noGrp="1"/>
          </p:cNvGraphicFramePr>
          <p:nvPr>
            <p:extLst>
              <p:ext uri="{D42A27DB-BD31-4B8C-83A1-F6EECF244321}">
                <p14:modId xmlns:p14="http://schemas.microsoft.com/office/powerpoint/2010/main" val="4192525257"/>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val="3832995452"/>
                    </a:ext>
                  </a:extLst>
                </a:gridCol>
              </a:tblGrid>
              <a:tr h="244705">
                <a:tc>
                  <a:txBody>
                    <a:bodyPr/>
                    <a:lstStyle/>
                    <a:p>
                      <a:pPr algn="l"/>
                      <a:r>
                        <a:rPr lang="ru-RU" sz="2000">
                          <a:solidFill>
                            <a:srgbClr val="009900"/>
                          </a:solidFill>
                        </a:rPr>
                        <a:t>Сесија 3 Рециклажа и одлагање отпада</a:t>
                      </a:r>
                      <a:endParaRPr lang="ru-RU" sz="2000" dirty="0">
                        <a:solidFill>
                          <a:srgbClr val="009900"/>
                        </a:solidFill>
                      </a:endParaRP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63483931"/>
                  </a:ext>
                </a:extLst>
              </a:tr>
            </a:tbl>
          </a:graphicData>
        </a:graphic>
      </p:graphicFrame>
      <p:sp>
        <p:nvSpPr>
          <p:cNvPr id="5" name="TextBox 4"/>
          <p:cNvSpPr txBox="1"/>
          <p:nvPr/>
        </p:nvSpPr>
        <p:spPr>
          <a:xfrm>
            <a:off x="430924" y="1166842"/>
            <a:ext cx="11526614" cy="4524315"/>
          </a:xfrm>
          <a:prstGeom prst="rect">
            <a:avLst/>
          </a:prstGeom>
          <a:noFill/>
        </p:spPr>
        <p:txBody>
          <a:bodyPr wrap="square" rtlCol="0">
            <a:spAutoFit/>
          </a:bodyPr>
          <a:lstStyle/>
          <a:p>
            <a:r>
              <a:rPr lang="sr-Cyrl-RS" b="1" dirty="0"/>
              <a:t>Извори и ресурси:</a:t>
            </a:r>
          </a:p>
          <a:p>
            <a:endParaRPr lang="sr-Cyrl-RS" dirty="0"/>
          </a:p>
          <a:p>
            <a:pPr marL="342900" indent="-342900">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buFont typeface="Wingdings" panose="05000000000000000000" pitchFamily="2" charset="2"/>
              <a:buChar char="q"/>
            </a:pPr>
            <a:r>
              <a:rPr lang="ru-RU" dirty="0"/>
              <a:t>Практични водич за озелењавање пословања</a:t>
            </a:r>
          </a:p>
          <a:p>
            <a:pPr marL="342900" indent="-342900">
              <a:buFont typeface="Wingdings" panose="05000000000000000000" pitchFamily="2" charset="2"/>
              <a:buChar char="q"/>
            </a:pPr>
            <a:r>
              <a:rPr lang="ru-RU" dirty="0"/>
              <a:t>Кратак водич за озелењавање пословања</a:t>
            </a:r>
          </a:p>
          <a:p>
            <a:pPr marL="342900" indent="-342900">
              <a:buFont typeface="Wingdings" panose="05000000000000000000" pitchFamily="2" charset="2"/>
              <a:buChar char="q"/>
            </a:pPr>
            <a:r>
              <a:rPr lang="ru-RU" dirty="0"/>
              <a:t>Водич - Циркуларна економија</a:t>
            </a:r>
          </a:p>
          <a:p>
            <a:pPr marL="342900" indent="-342900">
              <a:buFont typeface="Wingdings" panose="05000000000000000000" pitchFamily="2" charset="2"/>
              <a:buChar char="q"/>
            </a:pPr>
            <a:r>
              <a:rPr lang="ru-RU" dirty="0"/>
              <a:t>Водич – Компостирање</a:t>
            </a:r>
          </a:p>
          <a:p>
            <a:pPr marL="342900" indent="-342900">
              <a:buFont typeface="Wingdings" panose="05000000000000000000" pitchFamily="2" charset="2"/>
              <a:buChar char="q"/>
            </a:pPr>
            <a:r>
              <a:rPr lang="ru-RU" dirty="0"/>
              <a:t>Брошура "Зелена Европа - Примери добре праксе озелењавања пословања"</a:t>
            </a:r>
          </a:p>
          <a:p>
            <a:pPr marL="342900" indent="-342900">
              <a:buFont typeface="Wingdings" panose="05000000000000000000" pitchFamily="2" charset="2"/>
              <a:buChar char="q"/>
            </a:pPr>
            <a:r>
              <a:rPr lang="ru-RU" dirty="0"/>
              <a:t>Модел бизнис плана/стратегије озелењавања пословања</a:t>
            </a:r>
          </a:p>
          <a:p>
            <a:pPr marL="342900" indent="-342900">
              <a:buFont typeface="Wingdings" panose="05000000000000000000" pitchFamily="2" charset="2"/>
              <a:buChar char="q"/>
            </a:pPr>
            <a:r>
              <a:rPr lang="ru-RU" dirty="0"/>
              <a:t>Управљање отпадом - евиденција отпада</a:t>
            </a:r>
          </a:p>
          <a:p>
            <a:pPr marL="342900" indent="-342900">
              <a:buFont typeface="+mj-lt"/>
              <a:buAutoNum type="arabicPeriod"/>
            </a:pPr>
            <a:endParaRPr lang="ru-RU" dirty="0"/>
          </a:p>
          <a:p>
            <a:pPr marL="342900" indent="-342900">
              <a:buFont typeface="+mj-lt"/>
              <a:buAutoNum type="arabicPeriod" startAt="2"/>
            </a:pPr>
            <a:r>
              <a:rPr lang="en-GB" dirty="0"/>
              <a:t>Free Professional PowerPoint Templates </a:t>
            </a:r>
            <a:r>
              <a:rPr lang="en-GB" dirty="0">
                <a:hlinkClick r:id="rId2"/>
              </a:rPr>
              <a:t>https://www.slideegg.com/</a:t>
            </a:r>
            <a:endParaRPr lang="sr-Cyrl-RS" dirty="0"/>
          </a:p>
          <a:p>
            <a:pPr marL="342900" indent="-342900">
              <a:buFont typeface="+mj-lt"/>
              <a:buAutoNum type="arabicPeriod" startAt="2"/>
            </a:pPr>
            <a:r>
              <a:rPr lang="en-US" dirty="0"/>
              <a:t>Turning waste into a resource - European Parliament</a:t>
            </a:r>
            <a:r>
              <a:rPr lang="sr-Cyrl-RS" dirty="0"/>
              <a:t> </a:t>
            </a:r>
            <a:r>
              <a:rPr lang="en-US" dirty="0">
                <a:hlinkClick r:id="rId3"/>
              </a:rPr>
              <a:t>https://epthinktank.eu/2017/09/26/turning-waste-into-a-resource/</a:t>
            </a:r>
            <a:endParaRPr lang="sr-Cyrl-RS" dirty="0"/>
          </a:p>
          <a:p>
            <a:pPr marL="342900" indent="-342900">
              <a:buFont typeface="+mj-lt"/>
              <a:buAutoNum type="arabicPeriod"/>
            </a:pPr>
            <a:endParaRPr lang="en-GB" dirty="0"/>
          </a:p>
        </p:txBody>
      </p:sp>
    </p:spTree>
    <p:extLst>
      <p:ext uri="{BB962C8B-B14F-4D97-AF65-F5344CB8AC3E}">
        <p14:creationId xmlns:p14="http://schemas.microsoft.com/office/powerpoint/2010/main" val="3411368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1781</TotalTime>
  <Words>1821</Words>
  <Application>Microsoft Office PowerPoint</Application>
  <PresentationFormat>Widescreen</PresentationFormat>
  <Paragraphs>102</Paragraphs>
  <Slides>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Goran Milenkovic</cp:lastModifiedBy>
  <cp:revision>94</cp:revision>
  <dcterms:created xsi:type="dcterms:W3CDTF">2020-07-22T04:20:20Z</dcterms:created>
  <dcterms:modified xsi:type="dcterms:W3CDTF">2025-04-04T06:31:06Z</dcterms:modified>
</cp:coreProperties>
</file>